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30"/>
  </p:notesMasterIdLst>
  <p:handoutMasterIdLst>
    <p:handoutMasterId r:id="rId31"/>
  </p:handoutMasterIdLst>
  <p:sldIdLst>
    <p:sldId id="336" r:id="rId2"/>
    <p:sldId id="436" r:id="rId3"/>
    <p:sldId id="463" r:id="rId4"/>
    <p:sldId id="461" r:id="rId5"/>
    <p:sldId id="506" r:id="rId6"/>
    <p:sldId id="464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4" r:id="rId15"/>
    <p:sldId id="515" r:id="rId16"/>
    <p:sldId id="521" r:id="rId17"/>
    <p:sldId id="517" r:id="rId18"/>
    <p:sldId id="523" r:id="rId19"/>
    <p:sldId id="522" r:id="rId20"/>
    <p:sldId id="518" r:id="rId21"/>
    <p:sldId id="524" r:id="rId22"/>
    <p:sldId id="525" r:id="rId23"/>
    <p:sldId id="519" r:id="rId24"/>
    <p:sldId id="520" r:id="rId25"/>
    <p:sldId id="526" r:id="rId26"/>
    <p:sldId id="527" r:id="rId27"/>
    <p:sldId id="502" r:id="rId28"/>
    <p:sldId id="337" r:id="rId29"/>
  </p:sldIdLst>
  <p:sldSz cx="9144000" cy="6858000" type="screen4x3"/>
  <p:notesSz cx="6789738" cy="99298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BA8D1C"/>
    <a:srgbClr val="CC6600"/>
    <a:srgbClr val="808000"/>
    <a:srgbClr val="FF0000"/>
    <a:srgbClr val="0099FF"/>
    <a:srgbClr val="33CCFF"/>
    <a:srgbClr val="669900"/>
    <a:srgbClr val="E5D36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94245" autoAdjust="0"/>
  </p:normalViewPr>
  <p:slideViewPr>
    <p:cSldViewPr>
      <p:cViewPr varScale="1">
        <p:scale>
          <a:sx n="109" d="100"/>
          <a:sy n="109" d="100"/>
        </p:scale>
        <p:origin x="16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06"/>
    </p:cViewPr>
  </p:sorterViewPr>
  <p:notesViewPr>
    <p:cSldViewPr>
      <p:cViewPr varScale="1">
        <p:scale>
          <a:sx n="52" d="100"/>
          <a:sy n="52" d="100"/>
        </p:scale>
        <p:origin x="-2678" y="-82"/>
      </p:cViewPr>
      <p:guideLst>
        <p:guide orient="horz" pos="3128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Dysk%20E\Aktualizacja%20LMN\r&#243;&#380;ne\RDLP\strefa_intensywnego_oddzia&#322;ywania.dbf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8173299652157847E-2"/>
          <c:y val="0.21859518524601498"/>
          <c:w val="0.89319726189743276"/>
          <c:h val="0.662861983892110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strefa_intensywnego_oddziaływan!$L$83:$L$96</c:f>
              <c:strCache>
                <c:ptCount val="14"/>
                <c:pt idx="0">
                  <c:v>IA</c:v>
                </c:pt>
                <c:pt idx="1">
                  <c:v>IB</c:v>
                </c:pt>
                <c:pt idx="2">
                  <c:v>IIA</c:v>
                </c:pt>
                <c:pt idx="3">
                  <c:v>IIB</c:v>
                </c:pt>
                <c:pt idx="4">
                  <c:v>IIIA</c:v>
                </c:pt>
                <c:pt idx="5">
                  <c:v>IIIB</c:v>
                </c:pt>
                <c:pt idx="6">
                  <c:v>IVA</c:v>
                </c:pt>
                <c:pt idx="7">
                  <c:v>IVB</c:v>
                </c:pt>
                <c:pt idx="8">
                  <c:v>VA</c:v>
                </c:pt>
                <c:pt idx="9">
                  <c:v>VB</c:v>
                </c:pt>
                <c:pt idx="10">
                  <c:v>VIA</c:v>
                </c:pt>
                <c:pt idx="11">
                  <c:v>VIB</c:v>
                </c:pt>
                <c:pt idx="12">
                  <c:v>VIIA</c:v>
                </c:pt>
                <c:pt idx="13">
                  <c:v>VIIB</c:v>
                </c:pt>
              </c:strCache>
            </c:strRef>
          </c:cat>
          <c:val>
            <c:numRef>
              <c:f>strefa_intensywnego_oddziaływan!$M$83:$M$96</c:f>
              <c:numCache>
                <c:formatCode>General</c:formatCode>
                <c:ptCount val="14"/>
                <c:pt idx="0">
                  <c:v>10.220000000000001</c:v>
                </c:pt>
                <c:pt idx="1">
                  <c:v>12</c:v>
                </c:pt>
                <c:pt idx="2">
                  <c:v>13.66</c:v>
                </c:pt>
                <c:pt idx="3">
                  <c:v>4.04</c:v>
                </c:pt>
                <c:pt idx="4">
                  <c:v>2.79</c:v>
                </c:pt>
                <c:pt idx="5">
                  <c:v>1.68</c:v>
                </c:pt>
                <c:pt idx="6">
                  <c:v>3.63</c:v>
                </c:pt>
                <c:pt idx="7">
                  <c:v>36.99</c:v>
                </c:pt>
                <c:pt idx="8">
                  <c:v>16.57</c:v>
                </c:pt>
                <c:pt idx="9">
                  <c:v>10.84</c:v>
                </c:pt>
                <c:pt idx="10">
                  <c:v>3.07</c:v>
                </c:pt>
                <c:pt idx="11">
                  <c:v>19.12</c:v>
                </c:pt>
                <c:pt idx="12">
                  <c:v>52.87</c:v>
                </c:pt>
                <c:pt idx="13">
                  <c:v>3.78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C1-445B-8AC4-DD4F443A7D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851872"/>
        <c:axId val="499031584"/>
      </c:barChart>
      <c:catAx>
        <c:axId val="16485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99031584"/>
        <c:crosses val="autoZero"/>
        <c:auto val="1"/>
        <c:lblAlgn val="ctr"/>
        <c:lblOffset val="100"/>
        <c:noMultiLvlLbl val="0"/>
      </c:catAx>
      <c:valAx>
        <c:axId val="49903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485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E55-4431-BB3B-AA0BF6CCFA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E55-4431-BB3B-AA0BF6CCFAA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E55-4431-BB3B-AA0BF6CCFAA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E55-4431-BB3B-AA0BF6CCFAA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E55-4431-BB3B-AA0BF6CCFAA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E55-4431-BB3B-AA0BF6CCFAA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E55-4431-BB3B-AA0BF6CCFAA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EE55-4431-BB3B-AA0BF6CCFAA1}"/>
              </c:ext>
            </c:extLst>
          </c:dPt>
          <c:cat>
            <c:strRef>
              <c:f>strefa_intensywnego_oddziaływan!$G$84:$G$91</c:f>
              <c:strCache>
                <c:ptCount val="8"/>
                <c:pt idx="0">
                  <c:v>SO</c:v>
                </c:pt>
                <c:pt idx="1">
                  <c:v>DB</c:v>
                </c:pt>
                <c:pt idx="2">
                  <c:v>BK</c:v>
                </c:pt>
                <c:pt idx="3">
                  <c:v>OL</c:v>
                </c:pt>
                <c:pt idx="4">
                  <c:v>BRZ</c:v>
                </c:pt>
                <c:pt idx="5">
                  <c:v>MD</c:v>
                </c:pt>
                <c:pt idx="6">
                  <c:v>ŚW</c:v>
                </c:pt>
                <c:pt idx="7">
                  <c:v>JW</c:v>
                </c:pt>
              </c:strCache>
            </c:strRef>
          </c:cat>
          <c:val>
            <c:numRef>
              <c:f>strefa_intensywnego_oddziaływan!$H$84:$H$91</c:f>
              <c:numCache>
                <c:formatCode>General</c:formatCode>
                <c:ptCount val="8"/>
                <c:pt idx="0">
                  <c:v>155.56</c:v>
                </c:pt>
                <c:pt idx="1">
                  <c:v>21</c:v>
                </c:pt>
                <c:pt idx="2">
                  <c:v>8.16</c:v>
                </c:pt>
                <c:pt idx="3">
                  <c:v>2.87</c:v>
                </c:pt>
                <c:pt idx="4">
                  <c:v>1.08</c:v>
                </c:pt>
                <c:pt idx="5">
                  <c:v>1.07</c:v>
                </c:pt>
                <c:pt idx="6">
                  <c:v>1.01</c:v>
                </c:pt>
                <c:pt idx="7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E55-4431-BB3B-AA0BF6CCF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50-43AA-9DD4-4AF99BEA94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50-43AA-9DD4-4AF99BEA94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50-43AA-9DD4-4AF99BEA94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A50-43AA-9DD4-4AF99BEA94BF}"/>
              </c:ext>
            </c:extLst>
          </c:dPt>
          <c:cat>
            <c:strRef>
              <c:f>strefa_intensywnego_oddziaływan!$H$85:$H$88</c:f>
              <c:strCache>
                <c:ptCount val="4"/>
                <c:pt idx="0">
                  <c:v>LMśw</c:v>
                </c:pt>
                <c:pt idx="1">
                  <c:v>Lśw</c:v>
                </c:pt>
                <c:pt idx="2">
                  <c:v>LW</c:v>
                </c:pt>
                <c:pt idx="3">
                  <c:v>OlJ</c:v>
                </c:pt>
              </c:strCache>
            </c:strRef>
          </c:cat>
          <c:val>
            <c:numRef>
              <c:f>strefa_intensywnego_oddziaływan!$I$85:$I$88</c:f>
              <c:numCache>
                <c:formatCode>General</c:formatCode>
                <c:ptCount val="4"/>
                <c:pt idx="0">
                  <c:v>113.52</c:v>
                </c:pt>
                <c:pt idx="1">
                  <c:v>75.12</c:v>
                </c:pt>
                <c:pt idx="2">
                  <c:v>4.01</c:v>
                </c:pt>
                <c:pt idx="3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50-43AA-9DD4-4AF99BEA9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555-4442-98A0-FF6C63AEB5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555-4442-98A0-FF6C63AEB5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555-4442-98A0-FF6C63AEB558}"/>
              </c:ext>
            </c:extLst>
          </c:dPt>
          <c:cat>
            <c:strRef>
              <c:f>strefa_intensywnego_oddziaływan!$L$85:$L$87</c:f>
              <c:strCache>
                <c:ptCount val="3"/>
                <c:pt idx="0">
                  <c:v>OCH CENNE</c:v>
                </c:pt>
                <c:pt idx="1">
                  <c:v>OCH MIAST</c:v>
                </c:pt>
                <c:pt idx="2">
                  <c:v>OCHR WOD</c:v>
                </c:pt>
              </c:strCache>
            </c:strRef>
          </c:cat>
          <c:val>
            <c:numRef>
              <c:f>strefa_intensywnego_oddziaływan!$M$85:$M$87</c:f>
              <c:numCache>
                <c:formatCode>General</c:formatCode>
                <c:ptCount val="3"/>
                <c:pt idx="0">
                  <c:v>6.44</c:v>
                </c:pt>
                <c:pt idx="1">
                  <c:v>117.83</c:v>
                </c:pt>
                <c:pt idx="2">
                  <c:v>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55-4442-98A0-FF6C63AEB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strefa_zrównowazonego_oddziaływ!$L$39:$L$41</c:f>
              <c:strCache>
                <c:ptCount val="3"/>
                <c:pt idx="0">
                  <c:v>D-STAN</c:v>
                </c:pt>
                <c:pt idx="1">
                  <c:v>PARK</c:v>
                </c:pt>
                <c:pt idx="2">
                  <c:v>TURYST</c:v>
                </c:pt>
              </c:strCache>
            </c:strRef>
          </c:cat>
          <c:val>
            <c:numRef>
              <c:f>strefa_zrównowazonego_oddziaływ!$M$39:$M$41</c:f>
              <c:numCache>
                <c:formatCode>General</c:formatCode>
                <c:ptCount val="3"/>
                <c:pt idx="0">
                  <c:v>99.18</c:v>
                </c:pt>
                <c:pt idx="1">
                  <c:v>5.97</c:v>
                </c:pt>
                <c:pt idx="2">
                  <c:v>7.17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0-45E6-89FE-E566C640C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4821744"/>
        <c:axId val="526934352"/>
      </c:barChart>
      <c:catAx>
        <c:axId val="76482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6934352"/>
        <c:crosses val="autoZero"/>
        <c:auto val="1"/>
        <c:lblAlgn val="ctr"/>
        <c:lblOffset val="100"/>
        <c:noMultiLvlLbl val="0"/>
      </c:catAx>
      <c:valAx>
        <c:axId val="52693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6482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strefa_zrównowazonego_oddziaływ!$L$39:$L$48</c:f>
              <c:strCache>
                <c:ptCount val="10"/>
                <c:pt idx="0">
                  <c:v>IB</c:v>
                </c:pt>
                <c:pt idx="1">
                  <c:v>IIB</c:v>
                </c:pt>
                <c:pt idx="2">
                  <c:v>IVA</c:v>
                </c:pt>
                <c:pt idx="3">
                  <c:v>IVB</c:v>
                </c:pt>
                <c:pt idx="4">
                  <c:v>VA</c:v>
                </c:pt>
                <c:pt idx="5">
                  <c:v>VB</c:v>
                </c:pt>
                <c:pt idx="6">
                  <c:v>VIA</c:v>
                </c:pt>
                <c:pt idx="7">
                  <c:v>VIB</c:v>
                </c:pt>
                <c:pt idx="8">
                  <c:v>VII</c:v>
                </c:pt>
                <c:pt idx="9">
                  <c:v>VIII</c:v>
                </c:pt>
              </c:strCache>
            </c:strRef>
          </c:cat>
          <c:val>
            <c:numRef>
              <c:f>strefa_zrównowazonego_oddziaływ!$M$39:$M$48</c:f>
              <c:numCache>
                <c:formatCode>General</c:formatCode>
                <c:ptCount val="10"/>
                <c:pt idx="0">
                  <c:v>4.6399999999999997</c:v>
                </c:pt>
                <c:pt idx="1">
                  <c:v>4.01</c:v>
                </c:pt>
                <c:pt idx="2">
                  <c:v>12.15</c:v>
                </c:pt>
                <c:pt idx="3">
                  <c:v>12.01</c:v>
                </c:pt>
                <c:pt idx="4">
                  <c:v>26.44</c:v>
                </c:pt>
                <c:pt idx="5">
                  <c:v>3.14</c:v>
                </c:pt>
                <c:pt idx="6">
                  <c:v>9.8800000000000008</c:v>
                </c:pt>
                <c:pt idx="7">
                  <c:v>11.48</c:v>
                </c:pt>
                <c:pt idx="8">
                  <c:v>20.12</c:v>
                </c:pt>
                <c:pt idx="9">
                  <c:v>8.4499999999999993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18-41BF-B87F-59CDA58BC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906496"/>
        <c:axId val="1084816784"/>
      </c:barChart>
      <c:catAx>
        <c:axId val="10799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84816784"/>
        <c:crosses val="autoZero"/>
        <c:auto val="1"/>
        <c:lblAlgn val="ctr"/>
        <c:lblOffset val="100"/>
        <c:noMultiLvlLbl val="0"/>
      </c:catAx>
      <c:valAx>
        <c:axId val="108481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7990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BAF-4EF2-B227-8C79AD45A6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BAF-4EF2-B227-8C79AD45A6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BAF-4EF2-B227-8C79AD45A6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BAF-4EF2-B227-8C79AD45A660}"/>
              </c:ext>
            </c:extLst>
          </c:dPt>
          <c:cat>
            <c:strRef>
              <c:f>strefa_zrównowazonego_oddziaływ!$L$39:$L$42</c:f>
              <c:strCache>
                <c:ptCount val="4"/>
                <c:pt idx="0">
                  <c:v>SO</c:v>
                </c:pt>
                <c:pt idx="1">
                  <c:v>DB</c:v>
                </c:pt>
                <c:pt idx="2">
                  <c:v>BK</c:v>
                </c:pt>
                <c:pt idx="3">
                  <c:v>OL</c:v>
                </c:pt>
              </c:strCache>
            </c:strRef>
          </c:cat>
          <c:val>
            <c:numRef>
              <c:f>strefa_zrównowazonego_oddziaływ!$M$39:$M$42</c:f>
              <c:numCache>
                <c:formatCode>General</c:formatCode>
                <c:ptCount val="4"/>
                <c:pt idx="0">
                  <c:v>64.72</c:v>
                </c:pt>
                <c:pt idx="1">
                  <c:v>44.16</c:v>
                </c:pt>
                <c:pt idx="2">
                  <c:v>3.2</c:v>
                </c:pt>
                <c:pt idx="3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AF-4EF2-B227-8C79AD45A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44-44A5-8B61-78D0758C32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44-44A5-8B61-78D0758C32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44-44A5-8B61-78D0758C32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44-44A5-8B61-78D0758C32E3}"/>
              </c:ext>
            </c:extLst>
          </c:dPt>
          <c:cat>
            <c:strRef>
              <c:f>strefa_zrównowazonego_oddziaływ!$G$38:$G$41</c:f>
              <c:strCache>
                <c:ptCount val="4"/>
                <c:pt idx="0">
                  <c:v>BMśw</c:v>
                </c:pt>
                <c:pt idx="1">
                  <c:v>LMśw</c:v>
                </c:pt>
                <c:pt idx="2">
                  <c:v>Lśw</c:v>
                </c:pt>
                <c:pt idx="3">
                  <c:v>Lw</c:v>
                </c:pt>
              </c:strCache>
            </c:strRef>
          </c:cat>
          <c:val>
            <c:numRef>
              <c:f>strefa_zrównowazonego_oddziaływ!$H$38:$H$41</c:f>
              <c:numCache>
                <c:formatCode>General</c:formatCode>
                <c:ptCount val="4"/>
                <c:pt idx="0">
                  <c:v>12.89</c:v>
                </c:pt>
                <c:pt idx="1">
                  <c:v>49.68</c:v>
                </c:pt>
                <c:pt idx="2">
                  <c:v>14.24</c:v>
                </c:pt>
                <c:pt idx="3">
                  <c:v>29.54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44-44A5-8B61-78D0758C3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Pow.</a:t>
            </a:r>
            <a:r>
              <a:rPr lang="pl-PL" baseline="0"/>
              <a:t> [ha]</a:t>
            </a:r>
            <a:endParaRPr lang="pl-P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0D-406C-8AB5-2C7D6220AF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0D-406C-8AB5-2C7D6220AF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0D-406C-8AB5-2C7D6220AF9F}"/>
              </c:ext>
            </c:extLst>
          </c:dPt>
          <c:cat>
            <c:strRef>
              <c:f>strefa_zrównowazonego_oddziaływ!$B$38:$B$40</c:f>
              <c:strCache>
                <c:ptCount val="3"/>
                <c:pt idx="0">
                  <c:v>OCH CENNE</c:v>
                </c:pt>
                <c:pt idx="1">
                  <c:v>OCHR MIAST</c:v>
                </c:pt>
                <c:pt idx="2">
                  <c:v>OCHR WOD</c:v>
                </c:pt>
              </c:strCache>
            </c:strRef>
          </c:cat>
          <c:val>
            <c:numRef>
              <c:f>strefa_zrównowazonego_oddziaływ!$C$38:$C$40</c:f>
              <c:numCache>
                <c:formatCode>General</c:formatCode>
                <c:ptCount val="3"/>
                <c:pt idx="0">
                  <c:v>11.98</c:v>
                </c:pt>
                <c:pt idx="1">
                  <c:v>10.54</c:v>
                </c:pt>
                <c:pt idx="2">
                  <c:v>47.35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0D-406C-8AB5-2C7D6220A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222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5947" y="0"/>
            <a:ext cx="294222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599"/>
            <a:ext cx="294222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5947" y="9431599"/>
            <a:ext cx="294222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5715BD32-CE1B-4D6D-95D8-711FB424EB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1875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222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5947" y="0"/>
            <a:ext cx="294222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4538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974" y="4716661"/>
            <a:ext cx="5431790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222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5947" y="9431599"/>
            <a:ext cx="294222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55B2FBDD-A758-475B-9DD0-40797D3599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4861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B2FBDD-A758-475B-9DD0-40797D3599AA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160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AAA71-4087-4393-9C98-5749B93D8BB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32E5-1A14-4F6B-A50E-054F5C9FBEE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28180-BB0B-4BD2-A3F1-624563C19D1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27F0F-BFC1-4EE6-AD07-D65A1A2A915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61C5C-EAFF-468F-9457-D9024794F05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EC936-7B33-4479-88A9-847988061A2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FAA6E-ED28-4748-88CA-4C2836B4B50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7062-283A-4B19-B12F-693D6385EEC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26A2-171B-41D2-96B9-ACEFD60C04F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544AB-2BAC-4736-ACA8-BF9F5D851D8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F3F3C-6C38-40BB-ADE4-260EC67A7AC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1338B7-2D3E-4E24-A644-C040293EBAB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802631"/>
          </a:xfrm>
        </p:spPr>
        <p:txBody>
          <a:bodyPr>
            <a:noAutofit/>
          </a:bodyPr>
          <a:lstStyle/>
          <a:p>
            <a:r>
              <a:rPr lang="pl-PL" sz="2800" b="1" dirty="0"/>
              <a:t/>
            </a:r>
            <a:br>
              <a:rPr lang="pl-PL" sz="2800" b="1" dirty="0"/>
            </a:br>
            <a:r>
              <a:rPr lang="pl-PL" b="1" dirty="0">
                <a:solidFill>
                  <a:schemeClr val="bg1"/>
                </a:solidFill>
              </a:rPr>
              <a:t>Projekt lasów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o zwiększonej funkcji społecznej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w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Nadleśnictwie Durowo</a:t>
            </a:r>
            <a:br>
              <a:rPr lang="pl-PL" b="1" dirty="0">
                <a:solidFill>
                  <a:schemeClr val="bg1"/>
                </a:solidFill>
              </a:rPr>
            </a:b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5661248"/>
            <a:ext cx="7776864" cy="36004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pl-PL" sz="1800" dirty="0" smtClean="0">
                <a:solidFill>
                  <a:schemeClr val="bg1"/>
                </a:solidFill>
              </a:rPr>
              <a:t>Wągrowiec,  8 listopada </a:t>
            </a:r>
            <a:r>
              <a:rPr lang="pl-PL" sz="1800" dirty="0">
                <a:solidFill>
                  <a:schemeClr val="bg1"/>
                </a:solidFill>
              </a:rPr>
              <a:t>2024 r.</a:t>
            </a:r>
          </a:p>
        </p:txBody>
      </p:sp>
      <p:sp>
        <p:nvSpPr>
          <p:cNvPr id="2" name="Prostokąt 1"/>
          <p:cNvSpPr/>
          <p:nvPr/>
        </p:nvSpPr>
        <p:spPr>
          <a:xfrm>
            <a:off x="4596757" y="5157192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Przygotował: Piotr Narożny </a:t>
            </a:r>
            <a:endParaRPr lang="pl-PL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6897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zrównoważonego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759814"/>
              </p:ext>
            </p:extLst>
          </p:nvPr>
        </p:nvGraphicFramePr>
        <p:xfrm>
          <a:off x="6876256" y="1412777"/>
          <a:ext cx="1902928" cy="20882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4963">
                  <a:extLst>
                    <a:ext uri="{9D8B030D-6E8A-4147-A177-3AD203B41FA5}">
                      <a16:colId xmlns:a16="http://schemas.microsoft.com/office/drawing/2014/main" val="3138629589"/>
                    </a:ext>
                  </a:extLst>
                </a:gridCol>
                <a:gridCol w="727965">
                  <a:extLst>
                    <a:ext uri="{9D8B030D-6E8A-4147-A177-3AD203B41FA5}">
                      <a16:colId xmlns:a16="http://schemas.microsoft.com/office/drawing/2014/main" val="710773286"/>
                    </a:ext>
                  </a:extLst>
                </a:gridCol>
              </a:tblGrid>
              <a:tr h="39775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Rodzaj powierzchni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Pow. (ha)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8848634"/>
                  </a:ext>
                </a:extLst>
              </a:tr>
              <a:tr h="39775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D-STAN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7571701"/>
                  </a:ext>
                </a:extLst>
              </a:tr>
              <a:tr h="39775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5,97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95966416"/>
                  </a:ext>
                </a:extLst>
              </a:tr>
              <a:tr h="39775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TURYST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8722180"/>
                  </a:ext>
                </a:extLst>
              </a:tr>
              <a:tr h="497197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112,32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467392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46C3E20E-ACBF-431D-B819-8CE747A6E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10" y="1412776"/>
            <a:ext cx="3682146" cy="26056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CCC0AB-2AE6-46BB-8E8D-38B929772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7" y="1384789"/>
            <a:ext cx="3044823" cy="4302778"/>
          </a:xfrm>
          <a:prstGeom prst="rect">
            <a:avLst/>
          </a:prstGeom>
        </p:spPr>
      </p:pic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1F716636-EBFE-4D4B-92EC-479D8DBAAF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489896"/>
              </p:ext>
            </p:extLst>
          </p:nvPr>
        </p:nvGraphicFramePr>
        <p:xfrm>
          <a:off x="4427984" y="3926602"/>
          <a:ext cx="4499992" cy="260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761476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6897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zrównoważonego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120508"/>
              </p:ext>
            </p:extLst>
          </p:nvPr>
        </p:nvGraphicFramePr>
        <p:xfrm>
          <a:off x="7164288" y="1442743"/>
          <a:ext cx="1671600" cy="3095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0482">
                  <a:extLst>
                    <a:ext uri="{9D8B030D-6E8A-4147-A177-3AD203B41FA5}">
                      <a16:colId xmlns:a16="http://schemas.microsoft.com/office/drawing/2014/main" val="3534385120"/>
                    </a:ext>
                  </a:extLst>
                </a:gridCol>
                <a:gridCol w="661118">
                  <a:extLst>
                    <a:ext uri="{9D8B030D-6E8A-4147-A177-3AD203B41FA5}">
                      <a16:colId xmlns:a16="http://schemas.microsoft.com/office/drawing/2014/main" val="209432052"/>
                    </a:ext>
                  </a:extLst>
                </a:gridCol>
              </a:tblGrid>
              <a:tr h="32308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Klasa wieku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Pow. (ha)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310323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IB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4,64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892219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IIB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4,01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87569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IVA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12,15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392021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12,01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03973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26,44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4776155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6948053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VIA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43093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791630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450875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8,45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72764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112,32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77322764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8D467A45-8C95-4A21-9AA5-F13FAFC2B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42743"/>
            <a:ext cx="3824450" cy="27063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011DB70-617F-4DC0-9388-88E5C5CC1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1407575"/>
            <a:ext cx="3239642" cy="4578086"/>
          </a:xfrm>
          <a:prstGeom prst="rect">
            <a:avLst/>
          </a:prstGeom>
        </p:spPr>
      </p:pic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55C7AD5B-A1C2-4676-B3A5-8EDE5A1C2A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211484"/>
              </p:ext>
            </p:extLst>
          </p:nvPr>
        </p:nvGraphicFramePr>
        <p:xfrm>
          <a:off x="3537012" y="4040232"/>
          <a:ext cx="3942184" cy="245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72113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6897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zrównoważonego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039912"/>
              </p:ext>
            </p:extLst>
          </p:nvPr>
        </p:nvGraphicFramePr>
        <p:xfrm>
          <a:off x="6876256" y="1401199"/>
          <a:ext cx="2036316" cy="26642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7324">
                  <a:extLst>
                    <a:ext uri="{9D8B030D-6E8A-4147-A177-3AD203B41FA5}">
                      <a16:colId xmlns:a16="http://schemas.microsoft.com/office/drawing/2014/main" val="3752277677"/>
                    </a:ext>
                  </a:extLst>
                </a:gridCol>
                <a:gridCol w="778992">
                  <a:extLst>
                    <a:ext uri="{9D8B030D-6E8A-4147-A177-3AD203B41FA5}">
                      <a16:colId xmlns:a16="http://schemas.microsoft.com/office/drawing/2014/main" val="3907972947"/>
                    </a:ext>
                  </a:extLst>
                </a:gridCol>
              </a:tblGrid>
              <a:tr h="4262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Gatunek panujący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Pow. (ha)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8751044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64,72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01243686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DB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93317751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BK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3,20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67898798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OL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17612864"/>
                  </a:ext>
                </a:extLst>
              </a:tr>
              <a:tr h="532859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112,32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14289846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672B3B2A-EEBF-453E-A329-D8C5D43C1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13" y="1373322"/>
            <a:ext cx="3922549" cy="27757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A44768-326A-4EAE-B806-7EE7EDB2B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" y="1344940"/>
            <a:ext cx="2964048" cy="4188632"/>
          </a:xfrm>
          <a:prstGeom prst="rect">
            <a:avLst/>
          </a:prstGeom>
        </p:spPr>
      </p:pic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D0BA6F38-75AD-4960-A288-E5192F533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3405726"/>
              </p:ext>
            </p:extLst>
          </p:nvPr>
        </p:nvGraphicFramePr>
        <p:xfrm>
          <a:off x="6058210" y="4293096"/>
          <a:ext cx="367240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611691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6897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zrównoważonego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357883"/>
              </p:ext>
            </p:extLst>
          </p:nvPr>
        </p:nvGraphicFramePr>
        <p:xfrm>
          <a:off x="6948264" y="1440824"/>
          <a:ext cx="1800200" cy="2045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1536">
                  <a:extLst>
                    <a:ext uri="{9D8B030D-6E8A-4147-A177-3AD203B41FA5}">
                      <a16:colId xmlns:a16="http://schemas.microsoft.com/office/drawing/2014/main" val="333507059"/>
                    </a:ext>
                  </a:extLst>
                </a:gridCol>
                <a:gridCol w="688664">
                  <a:extLst>
                    <a:ext uri="{9D8B030D-6E8A-4147-A177-3AD203B41FA5}">
                      <a16:colId xmlns:a16="http://schemas.microsoft.com/office/drawing/2014/main" val="3963764804"/>
                    </a:ext>
                  </a:extLst>
                </a:gridCol>
              </a:tblGrid>
              <a:tr h="4256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Typ siedliskowy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Pow. (ha)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5875525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 err="1">
                          <a:effectLst/>
                        </a:rPr>
                        <a:t>BMśw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72690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 err="1">
                          <a:effectLst/>
                        </a:rPr>
                        <a:t>LMśw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145835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 err="1">
                          <a:effectLst/>
                        </a:rPr>
                        <a:t>Lśw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73767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945564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106,35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10318917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B8A7DAD4-AF1A-4737-A52F-A1C9FEA05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59" y="1430360"/>
            <a:ext cx="3943705" cy="27907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6A7B960-ABEE-4C3D-B75C-3A995DACF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5192"/>
            <a:ext cx="3018837" cy="4266056"/>
          </a:xfrm>
          <a:prstGeom prst="rect">
            <a:avLst/>
          </a:prstGeom>
        </p:spPr>
      </p:pic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DB72ED47-B65D-4152-BEDF-010055B3C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80940"/>
              </p:ext>
            </p:extLst>
          </p:nvPr>
        </p:nvGraphicFramePr>
        <p:xfrm>
          <a:off x="5562364" y="35730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93251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6897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zrównoważonego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174208"/>
              </p:ext>
            </p:extLst>
          </p:nvPr>
        </p:nvGraphicFramePr>
        <p:xfrm>
          <a:off x="7084590" y="1379645"/>
          <a:ext cx="1849889" cy="1689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0776">
                  <a:extLst>
                    <a:ext uri="{9D8B030D-6E8A-4147-A177-3AD203B41FA5}">
                      <a16:colId xmlns:a16="http://schemas.microsoft.com/office/drawing/2014/main" val="1352026042"/>
                    </a:ext>
                  </a:extLst>
                </a:gridCol>
                <a:gridCol w="599113">
                  <a:extLst>
                    <a:ext uri="{9D8B030D-6E8A-4147-A177-3AD203B41FA5}">
                      <a16:colId xmlns:a16="http://schemas.microsoft.com/office/drawing/2014/main" val="1035615373"/>
                    </a:ext>
                  </a:extLst>
                </a:gridCol>
              </a:tblGrid>
              <a:tr h="4036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Kategoria ochronności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Pow. (ha)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95069740"/>
                  </a:ext>
                </a:extLst>
              </a:tr>
              <a:tr h="3214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OCH CENNE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11,98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7200763"/>
                  </a:ext>
                </a:extLst>
              </a:tr>
              <a:tr h="3214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OCHR. MIAST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60771090"/>
                  </a:ext>
                </a:extLst>
              </a:tr>
              <a:tr h="3214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WODOCHRONNE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47,35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11907536"/>
                  </a:ext>
                </a:extLst>
              </a:tr>
              <a:tr h="321417">
                <a:tc>
                  <a:txBody>
                    <a:bodyPr/>
                    <a:lstStyle/>
                    <a:p>
                      <a:pPr algn="ctr" fontAlgn="ctr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69,87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4865543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CF3CF93A-047E-47E6-AC1C-C40DC4702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44" y="1359838"/>
            <a:ext cx="3839846" cy="27172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DD4A96-DEDB-45B1-BE77-0DA887C84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" y="1333462"/>
            <a:ext cx="3266342" cy="4615817"/>
          </a:xfrm>
          <a:prstGeom prst="rect">
            <a:avLst/>
          </a:prstGeom>
        </p:spPr>
      </p:pic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5990E0D2-2D15-41C1-AE35-AF45C23A2A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354732"/>
              </p:ext>
            </p:extLst>
          </p:nvPr>
        </p:nvGraphicFramePr>
        <p:xfrm>
          <a:off x="6156176" y="3501008"/>
          <a:ext cx="3744416" cy="194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167282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u="sng" dirty="0"/>
              <a:t>Lasy wyłączone z użytkowania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6296" y="1484784"/>
            <a:ext cx="1584176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wyłączonych </a:t>
            </a:r>
          </a:p>
          <a:p>
            <a:pPr marL="0" indent="0" algn="ctr">
              <a:buNone/>
            </a:pPr>
            <a:r>
              <a:rPr lang="pl-PL" sz="1800" dirty="0"/>
              <a:t>z użytkowania</a:t>
            </a:r>
          </a:p>
          <a:p>
            <a:pPr marL="0" indent="0" algn="ctr">
              <a:buNone/>
            </a:pPr>
            <a:r>
              <a:rPr lang="pl-PL" sz="1800" dirty="0"/>
              <a:t>41,18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4C72564E-634A-4B87-B57E-43C1565CA0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" y="1312652"/>
            <a:ext cx="7061022" cy="4996668"/>
          </a:xfrm>
        </p:spPr>
      </p:pic>
    </p:spTree>
    <p:extLst>
      <p:ext uri="{BB962C8B-B14F-4D97-AF65-F5344CB8AC3E}">
        <p14:creationId xmlns:p14="http://schemas.microsoft.com/office/powerpoint/2010/main" val="23515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u="sng" dirty="0"/>
              <a:t>Lasy wyłączone z użytkowania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6296" y="1484784"/>
            <a:ext cx="1584176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wyłączonych </a:t>
            </a:r>
          </a:p>
          <a:p>
            <a:pPr marL="0" indent="0" algn="ctr">
              <a:buNone/>
            </a:pPr>
            <a:r>
              <a:rPr lang="pl-PL" sz="1800" dirty="0"/>
              <a:t>z użytkowania</a:t>
            </a:r>
          </a:p>
          <a:p>
            <a:pPr marL="0" indent="0" algn="ctr">
              <a:buNone/>
            </a:pPr>
            <a:r>
              <a:rPr lang="pl-PL" sz="1800" dirty="0"/>
              <a:t>41,18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4C72564E-634A-4B87-B57E-43C1565CA0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" y="1556792"/>
            <a:ext cx="6866119" cy="4640102"/>
          </a:xfrm>
        </p:spPr>
      </p:pic>
    </p:spTree>
    <p:extLst>
      <p:ext uri="{BB962C8B-B14F-4D97-AF65-F5344CB8AC3E}">
        <p14:creationId xmlns:p14="http://schemas.microsoft.com/office/powerpoint/2010/main" val="34848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u="sng" dirty="0"/>
              <a:t>Lasy w klasie odnowienia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4840" y="1484784"/>
            <a:ext cx="1305632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w klasie odnowienia</a:t>
            </a:r>
          </a:p>
          <a:p>
            <a:pPr marL="0" indent="0" algn="ctr">
              <a:buNone/>
            </a:pPr>
            <a:r>
              <a:rPr lang="pl-PL" sz="1800" dirty="0"/>
              <a:t>32,24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BB857499-AECB-4515-A141-308AE2B2BA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310247"/>
            <a:ext cx="7167470" cy="5071995"/>
          </a:xfrm>
        </p:spPr>
      </p:pic>
    </p:spTree>
    <p:extLst>
      <p:ext uri="{BB962C8B-B14F-4D97-AF65-F5344CB8AC3E}">
        <p14:creationId xmlns:p14="http://schemas.microsoft.com/office/powerpoint/2010/main" val="15681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u="sng" dirty="0"/>
              <a:t>Lasy w klasie odnowienia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4840" y="1484784"/>
            <a:ext cx="1305632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w klasie odnowienia</a:t>
            </a:r>
          </a:p>
          <a:p>
            <a:pPr marL="0" indent="0" algn="ctr">
              <a:buNone/>
            </a:pPr>
            <a:r>
              <a:rPr lang="pl-PL" sz="1800" dirty="0"/>
              <a:t>32,24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BB857499-AECB-4515-A141-308AE2B2BA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77" y="1310247"/>
            <a:ext cx="4793925" cy="5071995"/>
          </a:xfrm>
        </p:spPr>
      </p:pic>
    </p:spTree>
    <p:extLst>
      <p:ext uri="{BB962C8B-B14F-4D97-AF65-F5344CB8AC3E}">
        <p14:creationId xmlns:p14="http://schemas.microsoft.com/office/powerpoint/2010/main" val="8265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u="sng" dirty="0"/>
              <a:t>Lasy w klasie odnowienia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4840" y="1484784"/>
            <a:ext cx="1305632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w klasie odnowienia</a:t>
            </a:r>
          </a:p>
          <a:p>
            <a:pPr marL="0" indent="0" algn="ctr">
              <a:buNone/>
            </a:pPr>
            <a:r>
              <a:rPr lang="pl-PL" sz="1800" dirty="0"/>
              <a:t>32,24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BB857499-AECB-4515-A141-308AE2B2BA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22" y="1310247"/>
            <a:ext cx="4518635" cy="5071995"/>
          </a:xfrm>
        </p:spPr>
      </p:pic>
    </p:spTree>
    <p:extLst>
      <p:ext uri="{BB962C8B-B14F-4D97-AF65-F5344CB8AC3E}">
        <p14:creationId xmlns:p14="http://schemas.microsoft.com/office/powerpoint/2010/main" val="3874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915816" y="11663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600" u="sng" dirty="0"/>
              <a:t>Lasy o zwiększonej funkcji społecznej</a:t>
            </a:r>
          </a:p>
          <a:p>
            <a:pPr algn="ctr"/>
            <a:r>
              <a:rPr lang="pl-PL" sz="1600" b="0" u="sng" dirty="0"/>
              <a:t>Strefa intensywnego oddziaływania społecznego</a:t>
            </a:r>
            <a:endParaRPr lang="pl-PL" sz="1400" b="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0E52104-7C3B-4741-BE5D-374D48416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8" y="836712"/>
            <a:ext cx="793710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647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dirty="0"/>
              <a:t>Lasy odnowione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816" y="1484784"/>
            <a:ext cx="1521656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 odnowionych</a:t>
            </a:r>
          </a:p>
          <a:p>
            <a:pPr marL="0" indent="0" algn="ctr">
              <a:buNone/>
            </a:pPr>
            <a:r>
              <a:rPr lang="pl-PL" sz="1800" dirty="0"/>
              <a:t>35,19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F7CE8F8-7862-419E-B5A3-3EFDFA1826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7" y="1412160"/>
            <a:ext cx="7022158" cy="4969168"/>
          </a:xfrm>
        </p:spPr>
      </p:pic>
    </p:spTree>
    <p:extLst>
      <p:ext uri="{BB962C8B-B14F-4D97-AF65-F5344CB8AC3E}">
        <p14:creationId xmlns:p14="http://schemas.microsoft.com/office/powerpoint/2010/main" val="24740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dirty="0"/>
              <a:t>Lasy odnowione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816" y="1484784"/>
            <a:ext cx="1521656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 odnowionych</a:t>
            </a:r>
          </a:p>
          <a:p>
            <a:pPr marL="0" indent="0" algn="ctr">
              <a:buNone/>
            </a:pPr>
            <a:r>
              <a:rPr lang="pl-PL" sz="1800" dirty="0"/>
              <a:t>35,19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F7CE8F8-7862-419E-B5A3-3EFDFA1826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97" y="1312652"/>
            <a:ext cx="4920005" cy="5068676"/>
          </a:xfrm>
        </p:spPr>
      </p:pic>
    </p:spTree>
    <p:extLst>
      <p:ext uri="{BB962C8B-B14F-4D97-AF65-F5344CB8AC3E}">
        <p14:creationId xmlns:p14="http://schemas.microsoft.com/office/powerpoint/2010/main" val="21397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dirty="0"/>
              <a:t>Lasy odnowione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816" y="1484784"/>
            <a:ext cx="1521656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 odnowionych</a:t>
            </a:r>
          </a:p>
          <a:p>
            <a:pPr marL="0" indent="0" algn="ctr">
              <a:buNone/>
            </a:pPr>
            <a:r>
              <a:rPr lang="pl-PL" sz="1800" dirty="0"/>
              <a:t>35,19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F7CE8F8-7862-419E-B5A3-3EFDFA1826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97" y="1484784"/>
            <a:ext cx="4928133" cy="4723549"/>
          </a:xfrm>
        </p:spPr>
      </p:pic>
    </p:spTree>
    <p:extLst>
      <p:ext uri="{BB962C8B-B14F-4D97-AF65-F5344CB8AC3E}">
        <p14:creationId xmlns:p14="http://schemas.microsoft.com/office/powerpoint/2010/main" val="17292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u="sng" dirty="0"/>
              <a:t>Lasy w trzebieżach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816" y="1484784"/>
            <a:ext cx="1521656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 </a:t>
            </a:r>
          </a:p>
          <a:p>
            <a:pPr marL="0" indent="0" algn="ctr">
              <a:buNone/>
            </a:pPr>
            <a:r>
              <a:rPr lang="pl-PL" sz="1800" dirty="0"/>
              <a:t>z planem </a:t>
            </a:r>
          </a:p>
          <a:p>
            <a:pPr marL="0" indent="0" algn="ctr">
              <a:buNone/>
            </a:pPr>
            <a:r>
              <a:rPr lang="pl-PL" sz="1800" dirty="0"/>
              <a:t>TWP i TPP</a:t>
            </a:r>
          </a:p>
          <a:p>
            <a:pPr marL="0" indent="0" algn="ctr">
              <a:buNone/>
            </a:pPr>
            <a:r>
              <a:rPr lang="pl-PL" sz="1800" dirty="0"/>
              <a:t>62,29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C01B349-A078-4EE9-91A7-48740F7B3C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" y="1292601"/>
            <a:ext cx="7264536" cy="5140684"/>
          </a:xfrm>
        </p:spPr>
      </p:pic>
    </p:spTree>
    <p:extLst>
      <p:ext uri="{BB962C8B-B14F-4D97-AF65-F5344CB8AC3E}">
        <p14:creationId xmlns:p14="http://schemas.microsoft.com/office/powerpoint/2010/main" val="6804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1"/>
            <a:ext cx="8229600" cy="475941"/>
          </a:xfrm>
        </p:spPr>
        <p:txBody>
          <a:bodyPr/>
          <a:lstStyle/>
          <a:p>
            <a:r>
              <a:rPr lang="pl-PL" sz="2000" u="sng" dirty="0"/>
              <a:t>Lasy rębne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816" y="1484784"/>
            <a:ext cx="1521656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 </a:t>
            </a:r>
          </a:p>
          <a:p>
            <a:pPr marL="0" indent="0" algn="ctr">
              <a:buNone/>
            </a:pPr>
            <a:r>
              <a:rPr lang="pl-PL" sz="1800" dirty="0"/>
              <a:t>z planem </a:t>
            </a:r>
          </a:p>
          <a:p>
            <a:pPr marL="0" indent="0" algn="ctr">
              <a:buNone/>
            </a:pPr>
            <a:r>
              <a:rPr lang="pl-PL" sz="1800" dirty="0"/>
              <a:t>rębni</a:t>
            </a:r>
          </a:p>
          <a:p>
            <a:pPr marL="0" indent="0" algn="ctr">
              <a:buNone/>
            </a:pPr>
            <a:r>
              <a:rPr lang="pl-PL" sz="1800" dirty="0"/>
              <a:t>22,29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8D2CF54-38B6-4D8F-83A7-9B1F298504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0247"/>
            <a:ext cx="7095462" cy="5021039"/>
          </a:xfrm>
        </p:spPr>
      </p:pic>
    </p:spTree>
    <p:extLst>
      <p:ext uri="{BB962C8B-B14F-4D97-AF65-F5344CB8AC3E}">
        <p14:creationId xmlns:p14="http://schemas.microsoft.com/office/powerpoint/2010/main" val="5848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475941"/>
          </a:xfrm>
        </p:spPr>
        <p:txBody>
          <a:bodyPr/>
          <a:lstStyle/>
          <a:p>
            <a:r>
              <a:rPr lang="pl-PL" sz="2000" u="sng" dirty="0"/>
              <a:t>Lasy rębne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816" y="1484784"/>
            <a:ext cx="1521656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/>
              <a:t>Pow. lasów  </a:t>
            </a:r>
          </a:p>
          <a:p>
            <a:pPr marL="0" indent="0" algn="ctr">
              <a:buNone/>
            </a:pPr>
            <a:r>
              <a:rPr lang="pl-PL" sz="1800" dirty="0"/>
              <a:t>z planem </a:t>
            </a:r>
          </a:p>
          <a:p>
            <a:pPr marL="0" indent="0" algn="ctr">
              <a:buNone/>
            </a:pPr>
            <a:r>
              <a:rPr lang="pl-PL" sz="1800" dirty="0"/>
              <a:t>rębni</a:t>
            </a:r>
          </a:p>
          <a:p>
            <a:pPr marL="0" indent="0" algn="ctr">
              <a:buNone/>
            </a:pPr>
            <a:r>
              <a:rPr lang="pl-PL" sz="1800" dirty="0"/>
              <a:t>22,29 ha</a:t>
            </a:r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8D2CF54-38B6-4D8F-83A7-9B1F298504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0" y="1168637"/>
            <a:ext cx="5302287" cy="5226356"/>
          </a:xfrm>
        </p:spPr>
      </p:pic>
    </p:spTree>
    <p:extLst>
      <p:ext uri="{BB962C8B-B14F-4D97-AF65-F5344CB8AC3E}">
        <p14:creationId xmlns:p14="http://schemas.microsoft.com/office/powerpoint/2010/main" val="25533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7B7C1F-A41F-43F4-B321-B9D339DD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18987"/>
            <a:ext cx="8229600" cy="475941"/>
          </a:xfrm>
        </p:spPr>
        <p:txBody>
          <a:bodyPr/>
          <a:lstStyle/>
          <a:p>
            <a:r>
              <a:rPr lang="pl-PL" sz="2000" u="sng" dirty="0"/>
              <a:t>Strefa intensywnego oddziaływania społecznego</a:t>
            </a:r>
            <a:endParaRPr lang="pl-PL" sz="2000" u="sng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42139-489C-4ED3-877B-F093FD3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816" y="1484784"/>
            <a:ext cx="1521656" cy="4824536"/>
          </a:xfrm>
        </p:spPr>
        <p:txBody>
          <a:bodyPr/>
          <a:lstStyle/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8D2CF54-38B6-4D8F-83A7-9B1F298504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632849" cy="5401316"/>
          </a:xfr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848935"/>
              </p:ext>
            </p:extLst>
          </p:nvPr>
        </p:nvGraphicFramePr>
        <p:xfrm>
          <a:off x="5724128" y="1059087"/>
          <a:ext cx="2491785" cy="1255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768">
                  <a:extLst>
                    <a:ext uri="{9D8B030D-6E8A-4147-A177-3AD203B41FA5}">
                      <a16:colId xmlns:a16="http://schemas.microsoft.com/office/drawing/2014/main" val="2969564409"/>
                    </a:ext>
                  </a:extLst>
                </a:gridCol>
                <a:gridCol w="1035017">
                  <a:extLst>
                    <a:ext uri="{9D8B030D-6E8A-4147-A177-3AD203B41FA5}">
                      <a16:colId xmlns:a16="http://schemas.microsoft.com/office/drawing/2014/main" val="3428604503"/>
                    </a:ext>
                  </a:extLst>
                </a:gridCol>
              </a:tblGrid>
              <a:tr h="173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Lasy: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Pow. (ha)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5590433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wyłączone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41,18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4181266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w klasie odnowienia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32,24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230585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odnowione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35,19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2803906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TW i TP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62,29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5900750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rębne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22,29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7764875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razem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193,19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9884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5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5536" y="908720"/>
            <a:ext cx="835292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1400" b="0" dirty="0"/>
          </a:p>
          <a:p>
            <a:pPr algn="ctr"/>
            <a:r>
              <a:rPr lang="pl-PL" sz="1800" dirty="0"/>
              <a:t>Zestawienia osób, organizacji i instytucji, które składają do nadleśnictw</a:t>
            </a:r>
          </a:p>
          <a:p>
            <a:pPr algn="ctr"/>
            <a:r>
              <a:rPr lang="pl-PL" sz="1800" dirty="0"/>
              <a:t>wnioski, uwagi oraz skargi dotyczące sposobu zagospodarowania lasów</a:t>
            </a:r>
          </a:p>
          <a:p>
            <a:pPr algn="ctr"/>
            <a:r>
              <a:rPr lang="pl-PL" sz="1800" dirty="0"/>
              <a:t>PGL LP.</a:t>
            </a:r>
          </a:p>
          <a:p>
            <a:endParaRPr lang="pl-PL" sz="1200" b="0" dirty="0"/>
          </a:p>
          <a:p>
            <a:r>
              <a:rPr lang="pl-PL" sz="1400" b="0" dirty="0"/>
              <a:t>- RDOŚ Poznań,</a:t>
            </a:r>
          </a:p>
          <a:p>
            <a:r>
              <a:rPr lang="pl-PL" sz="1400" b="0" dirty="0"/>
              <a:t>- Urząd Wojewódzki w Poznaniu,</a:t>
            </a:r>
          </a:p>
          <a:p>
            <a:r>
              <a:rPr lang="pl-PL" sz="1400" b="0" dirty="0"/>
              <a:t>- Urząd Miejski w Wągrowcu,</a:t>
            </a:r>
          </a:p>
          <a:p>
            <a:r>
              <a:rPr lang="pl-PL" sz="1400" b="0" dirty="0"/>
              <a:t>- Urząd Miasta i Gminy Skoki,</a:t>
            </a:r>
          </a:p>
          <a:p>
            <a:r>
              <a:rPr lang="pl-PL" sz="1400" b="0" dirty="0"/>
              <a:t>- Urząd Miejski w Rogoźnie,</a:t>
            </a:r>
          </a:p>
          <a:p>
            <a:r>
              <a:rPr lang="pl-PL" sz="1400" b="0" dirty="0"/>
              <a:t>- Urząd Miasta i Gminy Mieścisko,</a:t>
            </a:r>
          </a:p>
          <a:p>
            <a:r>
              <a:rPr lang="pl-PL" sz="1400" b="0" dirty="0"/>
              <a:t>- Urząd Miasta i Gminy Budzyń,</a:t>
            </a:r>
          </a:p>
          <a:p>
            <a:r>
              <a:rPr lang="pl-PL" sz="1400" b="0" dirty="0"/>
              <a:t>- Urząd Miasta i Gminy Margonin,</a:t>
            </a:r>
          </a:p>
          <a:p>
            <a:r>
              <a:rPr lang="pl-PL" sz="1400" b="0" dirty="0" smtClean="0"/>
              <a:t>- Urząd </a:t>
            </a:r>
            <a:r>
              <a:rPr lang="pl-PL" sz="1400" b="0" dirty="0"/>
              <a:t>Miasta i Gminy Gołańcz</a:t>
            </a:r>
            <a:r>
              <a:rPr lang="pl-PL" sz="1400" b="0" dirty="0" smtClean="0"/>
              <a:t>,</a:t>
            </a:r>
          </a:p>
          <a:p>
            <a:r>
              <a:rPr lang="pl-PL" sz="1400" b="0" dirty="0" smtClean="0"/>
              <a:t>- Urząd Gminy Wągrowiec,</a:t>
            </a:r>
            <a:endParaRPr lang="pl-PL" sz="1400" b="0" dirty="0"/>
          </a:p>
          <a:p>
            <a:r>
              <a:rPr lang="pl-PL" sz="1400" b="0" dirty="0"/>
              <a:t>- Urząd Gminy Wapno,</a:t>
            </a:r>
          </a:p>
          <a:p>
            <a:r>
              <a:rPr lang="pl-PL" sz="1400" b="0" dirty="0"/>
              <a:t>- Urząd Gminy Damasławek,</a:t>
            </a:r>
          </a:p>
          <a:p>
            <a:r>
              <a:rPr lang="pl-PL" sz="1400" b="0" dirty="0"/>
              <a:t>- Urząd Miejski w Kłecku,</a:t>
            </a:r>
          </a:p>
          <a:p>
            <a:r>
              <a:rPr lang="pl-PL" sz="1400" b="0" dirty="0"/>
              <a:t>- Urząd Gminy Mieleszyn,</a:t>
            </a:r>
          </a:p>
          <a:p>
            <a:r>
              <a:rPr lang="pl-PL" sz="1400" b="0" dirty="0"/>
              <a:t>- Urząd Gminy Kiszkowo,</a:t>
            </a:r>
          </a:p>
          <a:p>
            <a:r>
              <a:rPr lang="pl-PL" sz="1400" b="0" dirty="0"/>
              <a:t>- KW PSP w Poznaniu,</a:t>
            </a:r>
          </a:p>
          <a:p>
            <a:r>
              <a:rPr lang="pl-PL" sz="1400" b="0" dirty="0"/>
              <a:t>- KP PSP Piła,</a:t>
            </a:r>
          </a:p>
          <a:p>
            <a:r>
              <a:rPr lang="pl-PL" sz="1400" b="0" dirty="0"/>
              <a:t>- Enea Operator Sp. z o. o.,</a:t>
            </a:r>
          </a:p>
          <a:p>
            <a:r>
              <a:rPr lang="pl-PL" sz="1400" b="0" dirty="0"/>
              <a:t>- PGNiG S.A.,</a:t>
            </a:r>
          </a:p>
          <a:p>
            <a:r>
              <a:rPr lang="pl-PL" sz="1400" b="0" dirty="0"/>
              <a:t>- PSG sp. z o. o.</a:t>
            </a:r>
          </a:p>
          <a:p>
            <a:r>
              <a:rPr lang="pl-PL" sz="12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719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20072" y="3789040"/>
            <a:ext cx="3457377" cy="2016224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8967" y="26561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Dziękuję za uwagę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915816" y="116632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u="sng" dirty="0"/>
              <a:t>Lasy o zwiększonej funkcji społecznej</a:t>
            </a:r>
          </a:p>
          <a:p>
            <a:pPr algn="ctr"/>
            <a:r>
              <a:rPr lang="pl-PL" sz="1600" b="0" u="sng" dirty="0"/>
              <a:t>Strefa zrównoważonego oddziaływania społecznego</a:t>
            </a:r>
            <a:endParaRPr lang="pl-PL" sz="1400" b="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A487CDF-1963-405F-9FE8-B0E1776B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51547"/>
            <a:ext cx="8208912" cy="58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5815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699792" y="116632"/>
            <a:ext cx="5888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u="sng" dirty="0"/>
              <a:t>Lasy o zwiększonej funkcji społecznej</a:t>
            </a:r>
          </a:p>
          <a:p>
            <a:pPr algn="ctr"/>
            <a:r>
              <a:rPr lang="pl-PL" sz="1200" b="0" u="sng" dirty="0"/>
              <a:t>Strefa zrównoważonego oddziaływania społecznego</a:t>
            </a:r>
            <a:endParaRPr lang="pl-PL" sz="1100" b="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24618DD-F3B1-4C24-A349-8266386B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57" y="681541"/>
            <a:ext cx="4084360" cy="57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554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112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intensywnego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691088"/>
              </p:ext>
            </p:extLst>
          </p:nvPr>
        </p:nvGraphicFramePr>
        <p:xfrm>
          <a:off x="6732240" y="1493854"/>
          <a:ext cx="1944216" cy="1238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6890">
                  <a:extLst>
                    <a:ext uri="{9D8B030D-6E8A-4147-A177-3AD203B41FA5}">
                      <a16:colId xmlns:a16="http://schemas.microsoft.com/office/drawing/2014/main" val="728615756"/>
                    </a:ext>
                  </a:extLst>
                </a:gridCol>
                <a:gridCol w="747326">
                  <a:extLst>
                    <a:ext uri="{9D8B030D-6E8A-4147-A177-3AD203B41FA5}">
                      <a16:colId xmlns:a16="http://schemas.microsoft.com/office/drawing/2014/main" val="296479006"/>
                    </a:ext>
                  </a:extLst>
                </a:gridCol>
              </a:tblGrid>
              <a:tr h="2304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Rodzaj powierzchni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Pow. (ha)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6583775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D-STAN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186,53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5174971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SUKCESJA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928943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TURYST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5,17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38498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193,19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78555878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E6DC3B0A-D9C2-4638-BC40-6690B2391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408"/>
            <a:ext cx="6716016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521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112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intensywnego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098541"/>
              </p:ext>
            </p:extLst>
          </p:nvPr>
        </p:nvGraphicFramePr>
        <p:xfrm>
          <a:off x="6012160" y="1844824"/>
          <a:ext cx="1862956" cy="3530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2211">
                  <a:extLst>
                    <a:ext uri="{9D8B030D-6E8A-4147-A177-3AD203B41FA5}">
                      <a16:colId xmlns:a16="http://schemas.microsoft.com/office/drawing/2014/main" val="1202176437"/>
                    </a:ext>
                  </a:extLst>
                </a:gridCol>
                <a:gridCol w="940745">
                  <a:extLst>
                    <a:ext uri="{9D8B030D-6E8A-4147-A177-3AD203B41FA5}">
                      <a16:colId xmlns:a16="http://schemas.microsoft.com/office/drawing/2014/main" val="511118902"/>
                    </a:ext>
                  </a:extLst>
                </a:gridCol>
              </a:tblGrid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Klasa wieku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Pow. (ha)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3879451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58113458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IB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3075243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IIA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4006227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IIB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856651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IIIA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19471042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IIIB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110665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IVA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68748830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IVB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61097887"/>
                  </a:ext>
                </a:extLst>
              </a:tr>
              <a:tr h="31688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VA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7120222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VB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94593856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VIA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59756494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VIB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00471222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VIIA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53,85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90868078"/>
                  </a:ext>
                </a:extLst>
              </a:tr>
              <a:tr h="210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VIIB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0313094"/>
                  </a:ext>
                </a:extLst>
              </a:tr>
              <a:tr h="263439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192,24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11300862"/>
                  </a:ext>
                </a:extLst>
              </a:tr>
            </a:tbl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54C3ABFF-6B3F-4164-8680-42CCB0AB9D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164475"/>
              </p:ext>
            </p:extLst>
          </p:nvPr>
        </p:nvGraphicFramePr>
        <p:xfrm>
          <a:off x="251520" y="4566818"/>
          <a:ext cx="4392488" cy="189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BCC00CD5-B599-432A-8FE8-33DB799D6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7" y="1410326"/>
            <a:ext cx="4501520" cy="31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302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112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intensywnego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834314"/>
              </p:ext>
            </p:extLst>
          </p:nvPr>
        </p:nvGraphicFramePr>
        <p:xfrm>
          <a:off x="6223384" y="1484780"/>
          <a:ext cx="2669096" cy="2268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3443">
                  <a:extLst>
                    <a:ext uri="{9D8B030D-6E8A-4147-A177-3AD203B41FA5}">
                      <a16:colId xmlns:a16="http://schemas.microsoft.com/office/drawing/2014/main" val="3025609262"/>
                    </a:ext>
                  </a:extLst>
                </a:gridCol>
                <a:gridCol w="865653">
                  <a:extLst>
                    <a:ext uri="{9D8B030D-6E8A-4147-A177-3AD203B41FA5}">
                      <a16:colId xmlns:a16="http://schemas.microsoft.com/office/drawing/2014/main" val="605860232"/>
                    </a:ext>
                  </a:extLst>
                </a:gridCol>
              </a:tblGrid>
              <a:tr h="2400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Gatunek panujący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Pow. (ha)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117877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155,56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24901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34725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073089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29123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4853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18987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ŚW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509692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3389756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191,55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897232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3E670923-FB86-4A9C-889A-21DE9332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84780"/>
            <a:ext cx="5393170" cy="3816428"/>
          </a:xfrm>
          <a:prstGeom prst="rect">
            <a:avLst/>
          </a:prstGeom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2E6BD5BE-3089-4449-83B9-58A68AADCF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474631"/>
              </p:ext>
            </p:extLst>
          </p:nvPr>
        </p:nvGraphicFramePr>
        <p:xfrm>
          <a:off x="5652120" y="3861048"/>
          <a:ext cx="3948912" cy="237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45725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112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intensywnego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01564"/>
              </p:ext>
            </p:extLst>
          </p:nvPr>
        </p:nvGraphicFramePr>
        <p:xfrm>
          <a:off x="5868144" y="1449230"/>
          <a:ext cx="2890839" cy="1890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270">
                  <a:extLst>
                    <a:ext uri="{9D8B030D-6E8A-4147-A177-3AD203B41FA5}">
                      <a16:colId xmlns:a16="http://schemas.microsoft.com/office/drawing/2014/main" val="1001749061"/>
                    </a:ext>
                  </a:extLst>
                </a:gridCol>
                <a:gridCol w="937569">
                  <a:extLst>
                    <a:ext uri="{9D8B030D-6E8A-4147-A177-3AD203B41FA5}">
                      <a16:colId xmlns:a16="http://schemas.microsoft.com/office/drawing/2014/main" val="4057698200"/>
                    </a:ext>
                  </a:extLst>
                </a:gridCol>
              </a:tblGrid>
              <a:tr h="27768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Typ siedliskowy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Pow. (ha)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94095905"/>
                  </a:ext>
                </a:extLst>
              </a:tr>
              <a:tr h="3165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 err="1">
                          <a:effectLst/>
                        </a:rPr>
                        <a:t>LMśw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113,52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8586949"/>
                  </a:ext>
                </a:extLst>
              </a:tr>
              <a:tr h="3165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 err="1">
                          <a:effectLst/>
                        </a:rPr>
                        <a:t>Lśw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392765"/>
                  </a:ext>
                </a:extLst>
              </a:tr>
              <a:tr h="3165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LW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59306497"/>
                  </a:ext>
                </a:extLst>
              </a:tr>
              <a:tr h="3165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OlJ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89293710"/>
                  </a:ext>
                </a:extLst>
              </a:tr>
              <a:tr h="347112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193,19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04248924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7729FE6B-D97D-4B8B-99B0-F1AA3B38F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26869"/>
            <a:ext cx="5616624" cy="3974554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820A5620-A9FD-4D5D-A2DF-385BC8A5A2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170035"/>
              </p:ext>
            </p:extLst>
          </p:nvPr>
        </p:nvGraphicFramePr>
        <p:xfrm>
          <a:off x="5242447" y="3573016"/>
          <a:ext cx="4260959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670739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0616" y="760945"/>
            <a:ext cx="5112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u="sng" dirty="0"/>
              <a:t>Lasy o zwiększonej funkcji społecznej</a:t>
            </a:r>
          </a:p>
          <a:p>
            <a:pPr algn="ctr"/>
            <a:r>
              <a:rPr lang="pl-PL" sz="1800" b="0" u="sng" dirty="0"/>
              <a:t>Strefa intensywnego oddziaływania społecznego</a:t>
            </a:r>
            <a:endParaRPr lang="pl-PL" sz="1600" b="0" dirty="0"/>
          </a:p>
          <a:p>
            <a:pPr marL="171450" indent="-171450" algn="just">
              <a:buFontTx/>
              <a:buChar char="-"/>
            </a:pPr>
            <a:endParaRPr lang="pl-PL" sz="1600" b="0" dirty="0"/>
          </a:p>
          <a:p>
            <a:pPr algn="just"/>
            <a:endParaRPr lang="pl-PL" sz="1600" b="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08982"/>
              </p:ext>
            </p:extLst>
          </p:nvPr>
        </p:nvGraphicFramePr>
        <p:xfrm>
          <a:off x="6012160" y="1463030"/>
          <a:ext cx="2880320" cy="1982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8350">
                  <a:extLst>
                    <a:ext uri="{9D8B030D-6E8A-4147-A177-3AD203B41FA5}">
                      <a16:colId xmlns:a16="http://schemas.microsoft.com/office/drawing/2014/main" val="326093076"/>
                    </a:ext>
                  </a:extLst>
                </a:gridCol>
                <a:gridCol w="891970">
                  <a:extLst>
                    <a:ext uri="{9D8B030D-6E8A-4147-A177-3AD203B41FA5}">
                      <a16:colId xmlns:a16="http://schemas.microsoft.com/office/drawing/2014/main" val="1355752062"/>
                    </a:ext>
                  </a:extLst>
                </a:gridCol>
              </a:tblGrid>
              <a:tr h="4167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Kategoria ochronności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Pow. (ha)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9546003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OCH CENNE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204093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OCH MIAST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83503230"/>
                  </a:ext>
                </a:extLst>
              </a:tr>
              <a:tr h="3971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OCHR WOD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46956076"/>
                  </a:ext>
                </a:extLst>
              </a:tr>
              <a:tr h="520992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125,48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8608085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970E06AB-60E9-47BA-9CD5-26822FFD4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2" y="1463551"/>
            <a:ext cx="5915228" cy="4185857"/>
          </a:xfrm>
          <a:prstGeom prst="rect">
            <a:avLst/>
          </a:prstGeom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980A6924-8197-42FD-B7AF-8F7DB433F8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029167"/>
              </p:ext>
            </p:extLst>
          </p:nvPr>
        </p:nvGraphicFramePr>
        <p:xfrm>
          <a:off x="5508104" y="3429000"/>
          <a:ext cx="4085848" cy="2383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53159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ajowa_Narada_Lowiecka_Bialowiez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7323</TotalTime>
  <Words>679</Words>
  <Application>Microsoft Office PowerPoint</Application>
  <PresentationFormat>Pokaz na ekranie (4:3)</PresentationFormat>
  <Paragraphs>264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Krajowa_Narada_Lowiecka_Bialowieza</vt:lpstr>
      <vt:lpstr> Projekt lasów  o zwiększonej funkcji społecznej w Nadleśnictwie Durowo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Lasy wyłączone z użytkowania </vt:lpstr>
      <vt:lpstr>Lasy wyłączone z użytkowania </vt:lpstr>
      <vt:lpstr>Lasy w klasie odnowienia </vt:lpstr>
      <vt:lpstr>Lasy w klasie odnowienia </vt:lpstr>
      <vt:lpstr>Lasy w klasie odnowienia </vt:lpstr>
      <vt:lpstr>Lasy odnowione </vt:lpstr>
      <vt:lpstr>Lasy odnowione </vt:lpstr>
      <vt:lpstr>Lasy odnowione </vt:lpstr>
      <vt:lpstr>Lasy w trzebieżach </vt:lpstr>
      <vt:lpstr>Lasy rębne </vt:lpstr>
      <vt:lpstr>Lasy rębne </vt:lpstr>
      <vt:lpstr>Strefa intensywnego oddziaływania społecznego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Posiedzenie Rady Naukowo-Społecznej LKP „Lasy Środkowopomorskie” Nadleśnictwo Warcino</dc:title>
  <dc:creator>Bogdan Balik</dc:creator>
  <cp:lastModifiedBy>N-ctwo Durowo - Sławomir Kołacz</cp:lastModifiedBy>
  <cp:revision>404</cp:revision>
  <cp:lastPrinted>2018-04-26T08:37:31Z</cp:lastPrinted>
  <dcterms:created xsi:type="dcterms:W3CDTF">2012-10-12T12:57:29Z</dcterms:created>
  <dcterms:modified xsi:type="dcterms:W3CDTF">2024-11-08T06:08:17Z</dcterms:modified>
</cp:coreProperties>
</file>